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2" r:id="rId2"/>
  </p:sldMasterIdLst>
  <p:notesMasterIdLst>
    <p:notesMasterId r:id="rId10"/>
  </p:notesMasterIdLst>
  <p:sldIdLst>
    <p:sldId id="456" r:id="rId3"/>
    <p:sldId id="457" r:id="rId4"/>
    <p:sldId id="458" r:id="rId5"/>
    <p:sldId id="459" r:id="rId6"/>
    <p:sldId id="460" r:id="rId7"/>
    <p:sldId id="461" r:id="rId8"/>
    <p:sldId id="4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4533" autoAdjust="0"/>
  </p:normalViewPr>
  <p:slideViewPr>
    <p:cSldViewPr showGuides="1">
      <p:cViewPr varScale="1">
        <p:scale>
          <a:sx n="108" d="100"/>
          <a:sy n="108" d="100"/>
        </p:scale>
        <p:origin x="174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8A542-588B-419F-929B-6FDC8BEDD094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2586-8D28-4411-A2C3-426E24CA0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152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14" y="596019"/>
            <a:ext cx="7510506" cy="3213982"/>
          </a:xfrm>
        </p:spPr>
        <p:txBody>
          <a:bodyPr anchor="b">
            <a:normAutofit/>
          </a:bodyPr>
          <a:lstStyle>
            <a:lvl1pPr algn="ctr">
              <a:defRPr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314" y="3886200"/>
            <a:ext cx="7510506" cy="2219108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76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46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14" y="3270698"/>
            <a:ext cx="7510506" cy="1823305"/>
          </a:xfrm>
        </p:spPr>
        <p:txBody>
          <a:bodyPr anchor="b">
            <a:normAutofit/>
          </a:bodyPr>
          <a:lstStyle>
            <a:lvl1pPr algn="r">
              <a:defRPr sz="2800" b="0" cap="all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14" y="5103810"/>
            <a:ext cx="7510506" cy="99825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9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347" y="2060898"/>
            <a:ext cx="3685073" cy="403133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060898"/>
            <a:ext cx="3689239" cy="403133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782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306" y="2060898"/>
            <a:ext cx="3397113" cy="733596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47" y="2786027"/>
            <a:ext cx="3685073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50" y="2060898"/>
            <a:ext cx="3419670" cy="725129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5" y="2786027"/>
            <a:ext cx="3701520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38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9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53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754928"/>
            <a:ext cx="2729523" cy="1371600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856" y="596018"/>
            <a:ext cx="4500964" cy="5506041"/>
          </a:xfrm>
        </p:spPr>
        <p:txBody>
          <a:bodyPr anchor="ctr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47" y="3126528"/>
            <a:ext cx="272952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79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898269"/>
            <a:ext cx="442380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15442" y="-18288"/>
            <a:ext cx="2500062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7318" y="3269869"/>
            <a:ext cx="442380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3649" y="6181344"/>
            <a:ext cx="718502" cy="365125"/>
          </a:xfrm>
        </p:spPr>
        <p:txBody>
          <a:bodyPr/>
          <a:lstStyle/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348" y="6181344"/>
            <a:ext cx="37053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24262" y="6181344"/>
            <a:ext cx="305186" cy="329250"/>
          </a:xfrm>
        </p:spPr>
        <p:txBody>
          <a:bodyPr/>
          <a:lstStyle/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78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77" y="4377485"/>
            <a:ext cx="7413007" cy="907505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7678" y="996188"/>
            <a:ext cx="7301427" cy="298112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677" y="5284990"/>
            <a:ext cx="7413007" cy="81707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7678" y="6181344"/>
            <a:ext cx="533727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28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n na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4" cy="3137782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343400"/>
            <a:ext cx="7511474" cy="175866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2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83818" y="86027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8822" y="29859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304407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436" y="3650606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641206"/>
            <a:ext cx="7511473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14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8" cy="14688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5" y="5072366"/>
            <a:ext cx="7512339" cy="102969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98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kartice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83818" y="75385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7556" y="287949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284436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886200"/>
            <a:ext cx="7512338" cy="1053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l-SI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939862"/>
            <a:ext cx="7512338" cy="116219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52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nično ali neresnič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6" y="596018"/>
            <a:ext cx="7511473" cy="275678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6" y="3682941"/>
            <a:ext cx="7511473" cy="1049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l-SI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732224"/>
            <a:ext cx="7511472" cy="136983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3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</p:spPr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19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708" y="596018"/>
            <a:ext cx="1778112" cy="5506042"/>
          </a:xfrm>
        </p:spPr>
        <p:txBody>
          <a:bodyPr vert="eaVert"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347" y="596018"/>
            <a:ext cx="5624137" cy="5506042"/>
          </a:xfrm>
        </p:spPr>
        <p:txBody>
          <a:bodyPr vert="eaVert" anchor="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271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1708" y="6178260"/>
            <a:ext cx="1287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242D77EE-D460-4486-9722-139733D5AC4D}" type="datetimeFigureOut">
              <a:rPr lang="en-US" smtClean="0"/>
              <a:t>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347" y="6178260"/>
            <a:ext cx="562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7202" y="617826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7E7BA886-454A-433D-B5B3-3CD00C4D37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6529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iran\Desktop\zspg_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"/>
            <a:ext cx="1728192" cy="1797320"/>
          </a:xfrm>
          <a:prstGeom prst="rect">
            <a:avLst/>
          </a:prstGeom>
          <a:noFill/>
        </p:spPr>
      </p:pic>
      <p:pic>
        <p:nvPicPr>
          <p:cNvPr id="4" name="Slika 3" descr="C:\Users\Miran\Desktop\Predstavitev1.jpg"/>
          <p:cNvPicPr/>
          <p:nvPr/>
        </p:nvPicPr>
        <p:blipFill>
          <a:blip r:embed="rId3" cstate="print"/>
          <a:srcRect l="36044" r="37582" b="52199"/>
          <a:stretch>
            <a:fillRect/>
          </a:stretch>
        </p:blipFill>
        <p:spPr bwMode="auto">
          <a:xfrm>
            <a:off x="7740352" y="-213862"/>
            <a:ext cx="140364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ljeZBesedilom 6"/>
          <p:cNvSpPr txBox="1"/>
          <p:nvPr/>
        </p:nvSpPr>
        <p:spPr>
          <a:xfrm>
            <a:off x="2042690" y="-85528"/>
            <a:ext cx="53285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sz="1400" dirty="0">
              <a:solidFill>
                <a:schemeClr val="bg1"/>
              </a:solidFill>
            </a:endParaRP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 ZDRUŽENJE SLOVENSKIH POKLICNIH GASILCEV SLOVENIAN PROFESSIONAL FIREFIGHTERS ASSOCIATION </a:t>
            </a:r>
          </a:p>
          <a:p>
            <a:pPr algn="ctr"/>
            <a:endParaRPr lang="sl-SI" sz="1400" dirty="0">
              <a:solidFill>
                <a:schemeClr val="bg1"/>
              </a:solidFill>
            </a:endParaRP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Maistrova ulica 5, 3000 Celje http://www.zspg112.si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e-mail :  info@zspg112.si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Tel.: 040-651-980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Tel.: 040-307-969 </a:t>
            </a:r>
          </a:p>
        </p:txBody>
      </p:sp>
      <p:cxnSp>
        <p:nvCxnSpPr>
          <p:cNvPr id="9" name="Raven povezovalnik 8"/>
          <p:cNvCxnSpPr/>
          <p:nvPr/>
        </p:nvCxnSpPr>
        <p:spPr>
          <a:xfrm>
            <a:off x="2186706" y="692696"/>
            <a:ext cx="50405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D17494BF-3A3C-4E6B-907F-D33053181C31}"/>
              </a:ext>
            </a:extLst>
          </p:cNvPr>
          <p:cNvSpPr txBox="1"/>
          <p:nvPr/>
        </p:nvSpPr>
        <p:spPr>
          <a:xfrm>
            <a:off x="1430622" y="2257980"/>
            <a:ext cx="6552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SMO PRIPRAVLJENI</a:t>
            </a:r>
          </a:p>
          <a:p>
            <a:pPr algn="ctr"/>
            <a:r>
              <a:rPr lang="sl-SI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POTRES ?</a:t>
            </a:r>
            <a:r>
              <a:rPr lang="sl-SI" dirty="0"/>
              <a:t>O </a:t>
            </a: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F7406963-4DC5-4265-B00C-D05CC5A5E7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068" y="3557841"/>
            <a:ext cx="4743864" cy="329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03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00">
        <p14:switch dir="r"/>
      </p:transition>
    </mc:Choice>
    <mc:Fallback xmlns="">
      <p:transition spd="slow" advClick="0" advTm="30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iran\Desktop\zspg_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"/>
            <a:ext cx="1728192" cy="1797320"/>
          </a:xfrm>
          <a:prstGeom prst="rect">
            <a:avLst/>
          </a:prstGeom>
          <a:noFill/>
        </p:spPr>
      </p:pic>
      <p:pic>
        <p:nvPicPr>
          <p:cNvPr id="4" name="Slika 3" descr="C:\Users\Miran\Desktop\Predstavitev1.jpg"/>
          <p:cNvPicPr/>
          <p:nvPr/>
        </p:nvPicPr>
        <p:blipFill>
          <a:blip r:embed="rId3" cstate="print"/>
          <a:srcRect l="36044" r="37582" b="52199"/>
          <a:stretch>
            <a:fillRect/>
          </a:stretch>
        </p:blipFill>
        <p:spPr bwMode="auto">
          <a:xfrm>
            <a:off x="7740352" y="-213862"/>
            <a:ext cx="140364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ljeZBesedilom 6"/>
          <p:cNvSpPr txBox="1"/>
          <p:nvPr/>
        </p:nvSpPr>
        <p:spPr>
          <a:xfrm>
            <a:off x="2042690" y="-85528"/>
            <a:ext cx="53285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sz="1400" dirty="0">
              <a:solidFill>
                <a:schemeClr val="bg1"/>
              </a:solidFill>
            </a:endParaRP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 ZDRUŽENJE SLOVENSKIH POKLICNIH GASILCEV SLOVENIAN PROFESSIONAL FIREFIGHTERS ASSOCIATION </a:t>
            </a:r>
          </a:p>
          <a:p>
            <a:pPr algn="ctr"/>
            <a:endParaRPr lang="sl-SI" sz="1400" dirty="0">
              <a:solidFill>
                <a:schemeClr val="bg1"/>
              </a:solidFill>
            </a:endParaRP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Maistrova ulica 5, 3000 Celje http://www.zspg112.si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e-mail :  info@zspg112.si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Tel.: 040-651-980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Tel.: 040-307-969 </a:t>
            </a:r>
          </a:p>
        </p:txBody>
      </p:sp>
      <p:cxnSp>
        <p:nvCxnSpPr>
          <p:cNvPr id="9" name="Raven povezovalnik 8"/>
          <p:cNvCxnSpPr/>
          <p:nvPr/>
        </p:nvCxnSpPr>
        <p:spPr>
          <a:xfrm>
            <a:off x="2186706" y="692696"/>
            <a:ext cx="50405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F8493456-72F1-4F30-B805-2C105530E275}"/>
              </a:ext>
            </a:extLst>
          </p:cNvPr>
          <p:cNvSpPr txBox="1"/>
          <p:nvPr/>
        </p:nvSpPr>
        <p:spPr>
          <a:xfrm>
            <a:off x="909315" y="1988840"/>
            <a:ext cx="73253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400" dirty="0">
                <a:solidFill>
                  <a:schemeClr val="bg1"/>
                </a:solidFill>
              </a:rPr>
              <a:t>Poklicna gasilska enota se je dolžna odzvati na poziv v 1 min od prejema alarma, kar pa v primeru naravnih sistemskih učinkov, kot je potres, teče drugače.</a:t>
            </a:r>
          </a:p>
          <a:p>
            <a:pPr algn="ctr"/>
            <a:endParaRPr lang="sl-SI" sz="2400" dirty="0">
              <a:solidFill>
                <a:schemeClr val="bg1"/>
              </a:solidFill>
            </a:endParaRPr>
          </a:p>
          <a:p>
            <a:pPr algn="ctr"/>
            <a:r>
              <a:rPr lang="sl-SI" sz="2400" dirty="0">
                <a:solidFill>
                  <a:schemeClr val="bg1"/>
                </a:solidFill>
              </a:rPr>
              <a:t>Ob potresu je potrebno najprej</a:t>
            </a:r>
          </a:p>
          <a:p>
            <a:pPr algn="ctr"/>
            <a:r>
              <a:rPr lang="sl-SI" sz="2400" dirty="0">
                <a:solidFill>
                  <a:schemeClr val="bg1"/>
                </a:solidFill>
              </a:rPr>
              <a:t>narediti triažo terena.</a:t>
            </a:r>
            <a:endParaRPr lang="sl-SI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04A90CF8-28D9-4B11-B53A-617CDE3050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5055380"/>
            <a:ext cx="1777443" cy="177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75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00">
        <p14:switch dir="r"/>
      </p:transition>
    </mc:Choice>
    <mc:Fallback xmlns="">
      <p:transition spd="slow" advClick="0" advTm="30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iran\Desktop\zspg_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"/>
            <a:ext cx="1728192" cy="1797320"/>
          </a:xfrm>
          <a:prstGeom prst="rect">
            <a:avLst/>
          </a:prstGeom>
          <a:noFill/>
        </p:spPr>
      </p:pic>
      <p:pic>
        <p:nvPicPr>
          <p:cNvPr id="4" name="Slika 3" descr="C:\Users\Miran\Desktop\Predstavitev1.jpg"/>
          <p:cNvPicPr/>
          <p:nvPr/>
        </p:nvPicPr>
        <p:blipFill>
          <a:blip r:embed="rId3" cstate="print"/>
          <a:srcRect l="36044" r="37582" b="52199"/>
          <a:stretch>
            <a:fillRect/>
          </a:stretch>
        </p:blipFill>
        <p:spPr bwMode="auto">
          <a:xfrm>
            <a:off x="7740352" y="-213862"/>
            <a:ext cx="140364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ljeZBesedilom 6"/>
          <p:cNvSpPr txBox="1"/>
          <p:nvPr/>
        </p:nvSpPr>
        <p:spPr>
          <a:xfrm>
            <a:off x="2042690" y="-85528"/>
            <a:ext cx="53285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sz="1400" dirty="0">
              <a:solidFill>
                <a:schemeClr val="bg1"/>
              </a:solidFill>
            </a:endParaRP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 ZDRUŽENJE SLOVENSKIH POKLICNIH GASILCEV SLOVENIAN PROFESSIONAL FIREFIGHTERS ASSOCIATION </a:t>
            </a:r>
          </a:p>
          <a:p>
            <a:pPr algn="ctr"/>
            <a:endParaRPr lang="sl-SI" sz="1400" dirty="0">
              <a:solidFill>
                <a:schemeClr val="bg1"/>
              </a:solidFill>
            </a:endParaRP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Maistrova ulica 5, 3000 Celje http://www.zspg112.si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e-mail :  info@zspg112.si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Tel.: 040-651-980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Tel.: 040-307-969 </a:t>
            </a:r>
          </a:p>
        </p:txBody>
      </p:sp>
      <p:cxnSp>
        <p:nvCxnSpPr>
          <p:cNvPr id="9" name="Raven povezovalnik 8"/>
          <p:cNvCxnSpPr/>
          <p:nvPr/>
        </p:nvCxnSpPr>
        <p:spPr>
          <a:xfrm>
            <a:off x="2186706" y="692696"/>
            <a:ext cx="50405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F8493456-72F1-4F30-B805-2C105530E275}"/>
              </a:ext>
            </a:extLst>
          </p:cNvPr>
          <p:cNvSpPr txBox="1"/>
          <p:nvPr/>
        </p:nvSpPr>
        <p:spPr>
          <a:xfrm>
            <a:off x="940458" y="1797321"/>
            <a:ext cx="72630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400" dirty="0">
                <a:solidFill>
                  <a:schemeClr val="bg1"/>
                </a:solidFill>
              </a:rPr>
              <a:t>Pomembno je samozaščitno ravnanje in pripravljenost na samooskrbo za določen čas.</a:t>
            </a:r>
          </a:p>
          <a:p>
            <a:pPr algn="ctr"/>
            <a:endParaRPr lang="sl-SI" sz="2400" dirty="0">
              <a:solidFill>
                <a:schemeClr val="bg1"/>
              </a:solidFill>
            </a:endParaRPr>
          </a:p>
          <a:p>
            <a:pPr algn="ctr"/>
            <a:r>
              <a:rPr lang="sl-SI" sz="2400" dirty="0">
                <a:solidFill>
                  <a:schemeClr val="bg1"/>
                </a:solidFill>
              </a:rPr>
              <a:t>V domačem in delovnem okolju se pogovorite o načinu zaklona, varni točki, priročnih gasilnih in reševalnih sredstvih, osnovni opremi, ko zapuščate prostore, lokaciji ventilov in el. odklopnikov,...</a:t>
            </a: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07BA0754-529D-4A1C-94C3-21B9B50DF8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62" t="14613" r="8809" b="11396"/>
          <a:stretch/>
        </p:blipFill>
        <p:spPr>
          <a:xfrm>
            <a:off x="2902808" y="4731593"/>
            <a:ext cx="3338383" cy="213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6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00">
        <p14:switch dir="r"/>
      </p:transition>
    </mc:Choice>
    <mc:Fallback xmlns="">
      <p:transition spd="slow" advClick="0" advTm="30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iran\Desktop\zspg_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"/>
            <a:ext cx="1728192" cy="1797320"/>
          </a:xfrm>
          <a:prstGeom prst="rect">
            <a:avLst/>
          </a:prstGeom>
          <a:noFill/>
        </p:spPr>
      </p:pic>
      <p:pic>
        <p:nvPicPr>
          <p:cNvPr id="4" name="Slika 3" descr="C:\Users\Miran\Desktop\Predstavitev1.jpg"/>
          <p:cNvPicPr/>
          <p:nvPr/>
        </p:nvPicPr>
        <p:blipFill>
          <a:blip r:embed="rId3" cstate="print"/>
          <a:srcRect l="36044" r="37582" b="52199"/>
          <a:stretch>
            <a:fillRect/>
          </a:stretch>
        </p:blipFill>
        <p:spPr bwMode="auto">
          <a:xfrm>
            <a:off x="7740352" y="-213862"/>
            <a:ext cx="140364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ljeZBesedilom 6"/>
          <p:cNvSpPr txBox="1"/>
          <p:nvPr/>
        </p:nvSpPr>
        <p:spPr>
          <a:xfrm>
            <a:off x="2042690" y="-85528"/>
            <a:ext cx="53285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sz="1400" dirty="0">
              <a:solidFill>
                <a:schemeClr val="bg1"/>
              </a:solidFill>
            </a:endParaRP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 ZDRUŽENJE SLOVENSKIH POKLICNIH GASILCEV SLOVENIAN PROFESSIONAL FIREFIGHTERS ASSOCIATION </a:t>
            </a:r>
          </a:p>
          <a:p>
            <a:pPr algn="ctr"/>
            <a:endParaRPr lang="sl-SI" sz="1400" dirty="0">
              <a:solidFill>
                <a:schemeClr val="bg1"/>
              </a:solidFill>
            </a:endParaRP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Maistrova ulica 5, 3000 Celje http://www.zspg112.si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e-mail :  info@zspg112.si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Tel.: 040-651-980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Tel.: 040-307-969 </a:t>
            </a:r>
          </a:p>
        </p:txBody>
      </p:sp>
      <p:cxnSp>
        <p:nvCxnSpPr>
          <p:cNvPr id="9" name="Raven povezovalnik 8"/>
          <p:cNvCxnSpPr/>
          <p:nvPr/>
        </p:nvCxnSpPr>
        <p:spPr>
          <a:xfrm>
            <a:off x="2186706" y="692696"/>
            <a:ext cx="50405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F8493456-72F1-4F30-B805-2C105530E275}"/>
              </a:ext>
            </a:extLst>
          </p:cNvPr>
          <p:cNvSpPr txBox="1"/>
          <p:nvPr/>
        </p:nvSpPr>
        <p:spPr>
          <a:xfrm>
            <a:off x="323528" y="2078233"/>
            <a:ext cx="8496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400" dirty="0">
                <a:solidFill>
                  <a:schemeClr val="bg1"/>
                </a:solidFill>
              </a:rPr>
              <a:t>Evakuacija je stvar uporabnika objekta in morate zanj poskrbeti sami.</a:t>
            </a:r>
          </a:p>
          <a:p>
            <a:pPr algn="ctr"/>
            <a:r>
              <a:rPr lang="sl-SI" sz="2400" dirty="0">
                <a:solidFill>
                  <a:schemeClr val="bg1"/>
                </a:solidFill>
              </a:rPr>
              <a:t>Ne pozabite na osebe, ki se ne morejo evakuirati same.</a:t>
            </a:r>
          </a:p>
          <a:p>
            <a:pPr algn="ctr"/>
            <a:endParaRPr lang="sl-SI" sz="2400" dirty="0">
              <a:solidFill>
                <a:schemeClr val="bg1"/>
              </a:solidFill>
            </a:endParaRPr>
          </a:p>
          <a:p>
            <a:pPr algn="ctr"/>
            <a:r>
              <a:rPr lang="sl-SI" sz="2400" dirty="0">
                <a:solidFill>
                  <a:schemeClr val="bg1"/>
                </a:solidFill>
              </a:rPr>
              <a:t>Gasilci bomo pristopili z reševanjem.</a:t>
            </a:r>
            <a:endParaRPr lang="sl-SI" sz="1600" dirty="0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B28A649E-2A55-42AE-BF95-15027C9F30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9792" y="4575311"/>
            <a:ext cx="3744416" cy="1220402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0D4CE7AE-890F-4092-8457-F93490BCAF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113950"/>
            <a:ext cx="150495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42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00">
        <p14:switch dir="r"/>
      </p:transition>
    </mc:Choice>
    <mc:Fallback xmlns="">
      <p:transition spd="slow" advClick="0" advTm="30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iran\Desktop\zspg_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"/>
            <a:ext cx="1728192" cy="1797320"/>
          </a:xfrm>
          <a:prstGeom prst="rect">
            <a:avLst/>
          </a:prstGeom>
          <a:noFill/>
        </p:spPr>
      </p:pic>
      <p:pic>
        <p:nvPicPr>
          <p:cNvPr id="4" name="Slika 3" descr="C:\Users\Miran\Desktop\Predstavitev1.jpg"/>
          <p:cNvPicPr/>
          <p:nvPr/>
        </p:nvPicPr>
        <p:blipFill>
          <a:blip r:embed="rId3" cstate="print"/>
          <a:srcRect l="36044" r="37582" b="52199"/>
          <a:stretch>
            <a:fillRect/>
          </a:stretch>
        </p:blipFill>
        <p:spPr bwMode="auto">
          <a:xfrm>
            <a:off x="7740352" y="-213862"/>
            <a:ext cx="140364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ljeZBesedilom 6"/>
          <p:cNvSpPr txBox="1"/>
          <p:nvPr/>
        </p:nvSpPr>
        <p:spPr>
          <a:xfrm>
            <a:off x="2042690" y="-85528"/>
            <a:ext cx="53285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sz="1400" dirty="0">
              <a:solidFill>
                <a:schemeClr val="bg1"/>
              </a:solidFill>
            </a:endParaRP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 ZDRUŽENJE SLOVENSKIH POKLICNIH GASILCEV SLOVENIAN PROFESSIONAL FIREFIGHTERS ASSOCIATION </a:t>
            </a:r>
          </a:p>
          <a:p>
            <a:pPr algn="ctr"/>
            <a:endParaRPr lang="sl-SI" sz="1400" dirty="0">
              <a:solidFill>
                <a:schemeClr val="bg1"/>
              </a:solidFill>
            </a:endParaRP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Maistrova ulica 5, 3000 Celje http://www.zspg112.si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e-mail :  info@zspg112.si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Tel.: 040-651-980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Tel.: 040-307-969 </a:t>
            </a:r>
          </a:p>
        </p:txBody>
      </p:sp>
      <p:cxnSp>
        <p:nvCxnSpPr>
          <p:cNvPr id="9" name="Raven povezovalnik 8"/>
          <p:cNvCxnSpPr/>
          <p:nvPr/>
        </p:nvCxnSpPr>
        <p:spPr>
          <a:xfrm>
            <a:off x="2186706" y="692696"/>
            <a:ext cx="50405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F8493456-72F1-4F30-B805-2C105530E275}"/>
              </a:ext>
            </a:extLst>
          </p:cNvPr>
          <p:cNvSpPr txBox="1"/>
          <p:nvPr/>
        </p:nvSpPr>
        <p:spPr>
          <a:xfrm>
            <a:off x="909315" y="1797321"/>
            <a:ext cx="73253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400" dirty="0">
                <a:solidFill>
                  <a:schemeClr val="bg1"/>
                </a:solidFill>
              </a:rPr>
              <a:t>Kjer so informatorji, receptorji, vstopni varnostniki, pripravite </a:t>
            </a:r>
            <a:r>
              <a:rPr lang="sl-SI" sz="2400" dirty="0" err="1">
                <a:solidFill>
                  <a:schemeClr val="bg1"/>
                </a:solidFill>
              </a:rPr>
              <a:t>t.i</a:t>
            </a:r>
            <a:r>
              <a:rPr lang="sl-SI" sz="2400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sl-SI" sz="2400" u="sng" dirty="0">
                <a:solidFill>
                  <a:schemeClr val="bg1"/>
                </a:solidFill>
              </a:rPr>
              <a:t>intervencijske mape</a:t>
            </a:r>
            <a:r>
              <a:rPr lang="sl-SI" sz="240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sl-SI" sz="2400" dirty="0">
              <a:solidFill>
                <a:schemeClr val="bg1"/>
              </a:solidFill>
            </a:endParaRPr>
          </a:p>
          <a:p>
            <a:pPr algn="ctr"/>
            <a:r>
              <a:rPr lang="sl-SI" sz="2400" dirty="0">
                <a:solidFill>
                  <a:schemeClr val="bg1"/>
                </a:solidFill>
              </a:rPr>
              <a:t>V mapi naj bodo predvideni ukrepi s kontrolno listo za različne izredne dogodke: izpad el., potres, požar, izliv vode, puščanje plina, prejem sumljive pošiljke, ipd.</a:t>
            </a:r>
            <a:endParaRPr lang="sl-SI" sz="1600" dirty="0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18B4A280-3E9A-4ACB-8322-2E4D28873D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16" t="22147" r="11231"/>
          <a:stretch/>
        </p:blipFill>
        <p:spPr>
          <a:xfrm>
            <a:off x="2411760" y="4965774"/>
            <a:ext cx="2491652" cy="1772816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A6E42CA1-CD5E-401C-8A3B-5B704E7E30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145" t="7023" r="30448" b="7023"/>
          <a:stretch/>
        </p:blipFill>
        <p:spPr>
          <a:xfrm rot="1170891">
            <a:off x="5416831" y="5190702"/>
            <a:ext cx="944387" cy="134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33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00">
        <p14:switch dir="r"/>
      </p:transition>
    </mc:Choice>
    <mc:Fallback xmlns="">
      <p:transition spd="slow" advClick="0" advTm="30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iran\Desktop\zspg_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"/>
            <a:ext cx="1728192" cy="1797320"/>
          </a:xfrm>
          <a:prstGeom prst="rect">
            <a:avLst/>
          </a:prstGeom>
          <a:noFill/>
        </p:spPr>
      </p:pic>
      <p:pic>
        <p:nvPicPr>
          <p:cNvPr id="4" name="Slika 3" descr="C:\Users\Miran\Desktop\Predstavitev1.jpg"/>
          <p:cNvPicPr/>
          <p:nvPr/>
        </p:nvPicPr>
        <p:blipFill>
          <a:blip r:embed="rId3" cstate="print"/>
          <a:srcRect l="36044" r="37582" b="52199"/>
          <a:stretch>
            <a:fillRect/>
          </a:stretch>
        </p:blipFill>
        <p:spPr bwMode="auto">
          <a:xfrm>
            <a:off x="7740352" y="-213862"/>
            <a:ext cx="140364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ljeZBesedilom 6"/>
          <p:cNvSpPr txBox="1"/>
          <p:nvPr/>
        </p:nvSpPr>
        <p:spPr>
          <a:xfrm>
            <a:off x="2042690" y="-85528"/>
            <a:ext cx="53285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sz="1400" dirty="0">
              <a:solidFill>
                <a:schemeClr val="bg1"/>
              </a:solidFill>
            </a:endParaRP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 ZDRUŽENJE SLOVENSKIH POKLICNIH GASILCEV SLOVENIAN PROFESSIONAL FIREFIGHTERS ASSOCIATION </a:t>
            </a:r>
          </a:p>
          <a:p>
            <a:pPr algn="ctr"/>
            <a:endParaRPr lang="sl-SI" sz="1400" dirty="0">
              <a:solidFill>
                <a:schemeClr val="bg1"/>
              </a:solidFill>
            </a:endParaRP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Maistrova ulica 5, 3000 Celje http://www.zspg112.si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e-mail :  info@zspg112.si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Tel.: 040-651-980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Tel.: 040-307-969 </a:t>
            </a:r>
          </a:p>
        </p:txBody>
      </p:sp>
      <p:cxnSp>
        <p:nvCxnSpPr>
          <p:cNvPr id="9" name="Raven povezovalnik 8"/>
          <p:cNvCxnSpPr/>
          <p:nvPr/>
        </p:nvCxnSpPr>
        <p:spPr>
          <a:xfrm>
            <a:off x="2186706" y="692696"/>
            <a:ext cx="50405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F8493456-72F1-4F30-B805-2C105530E275}"/>
              </a:ext>
            </a:extLst>
          </p:cNvPr>
          <p:cNvSpPr txBox="1"/>
          <p:nvPr/>
        </p:nvSpPr>
        <p:spPr>
          <a:xfrm>
            <a:off x="909315" y="1992288"/>
            <a:ext cx="732536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400" dirty="0">
                <a:solidFill>
                  <a:schemeClr val="bg1"/>
                </a:solidFill>
              </a:rPr>
              <a:t>V zahtevnejših objektih (SB, DSO, industrija, šolski centri, ipd.) imenujte in praktično usposobite operativno ekipo za posredovanje ob izrednem dogodku.</a:t>
            </a:r>
          </a:p>
          <a:p>
            <a:pPr algn="ctr"/>
            <a:endParaRPr lang="sl-SI" sz="2400" dirty="0">
              <a:solidFill>
                <a:schemeClr val="bg1"/>
              </a:solidFill>
            </a:endParaRPr>
          </a:p>
          <a:p>
            <a:pPr algn="ctr"/>
            <a:r>
              <a:rPr lang="sl-SI" sz="2400" dirty="0">
                <a:solidFill>
                  <a:schemeClr val="bg1"/>
                </a:solidFill>
              </a:rPr>
              <a:t>Pomembno bo tudi obvladovanje panike in psihološka podpora.</a:t>
            </a:r>
          </a:p>
          <a:p>
            <a:pPr algn="ctr"/>
            <a:endParaRPr lang="sl-SI" dirty="0"/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900A761B-F819-4D6D-AB74-8DC5DA2BF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7386" y="4803608"/>
            <a:ext cx="4889226" cy="203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39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00">
        <p14:switch dir="r"/>
      </p:transition>
    </mc:Choice>
    <mc:Fallback xmlns="">
      <p:transition spd="slow" advClick="0" advTm="30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Miran\Desktop\zspg_v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"/>
            <a:ext cx="1728192" cy="1797320"/>
          </a:xfrm>
          <a:prstGeom prst="rect">
            <a:avLst/>
          </a:prstGeom>
          <a:noFill/>
        </p:spPr>
      </p:pic>
      <p:pic>
        <p:nvPicPr>
          <p:cNvPr id="4" name="Slika 3" descr="C:\Users\Miran\Desktop\Predstavitev1.jpg"/>
          <p:cNvPicPr/>
          <p:nvPr/>
        </p:nvPicPr>
        <p:blipFill>
          <a:blip r:embed="rId3" cstate="print"/>
          <a:srcRect l="36044" r="37582" b="52199"/>
          <a:stretch>
            <a:fillRect/>
          </a:stretch>
        </p:blipFill>
        <p:spPr bwMode="auto">
          <a:xfrm>
            <a:off x="7740352" y="-213862"/>
            <a:ext cx="140364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oljeZBesedilom 6"/>
          <p:cNvSpPr txBox="1"/>
          <p:nvPr/>
        </p:nvSpPr>
        <p:spPr>
          <a:xfrm>
            <a:off x="2042690" y="-85528"/>
            <a:ext cx="53285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sz="1400" dirty="0">
              <a:solidFill>
                <a:schemeClr val="bg1"/>
              </a:solidFill>
            </a:endParaRP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 ZDRUŽENJE SLOVENSKIH POKLICNIH GASILCEV SLOVENIAN PROFESSIONAL FIREFIGHTERS ASSOCIATION </a:t>
            </a:r>
          </a:p>
          <a:p>
            <a:pPr algn="ctr"/>
            <a:endParaRPr lang="sl-SI" sz="1400" dirty="0">
              <a:solidFill>
                <a:schemeClr val="bg1"/>
              </a:solidFill>
            </a:endParaRP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Maistrova ulica 5, 3000 Celje http://www.zspg112.si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e-mail :  info@zspg112.si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Tel.: 040-651-980 </a:t>
            </a:r>
          </a:p>
          <a:p>
            <a:pPr algn="ctr"/>
            <a:r>
              <a:rPr lang="sl-SI" sz="1400" dirty="0">
                <a:solidFill>
                  <a:schemeClr val="bg1"/>
                </a:solidFill>
              </a:rPr>
              <a:t>Tel.: 040-307-969 </a:t>
            </a:r>
          </a:p>
        </p:txBody>
      </p:sp>
      <p:cxnSp>
        <p:nvCxnSpPr>
          <p:cNvPr id="9" name="Raven povezovalnik 8"/>
          <p:cNvCxnSpPr/>
          <p:nvPr/>
        </p:nvCxnSpPr>
        <p:spPr>
          <a:xfrm>
            <a:off x="2186706" y="692696"/>
            <a:ext cx="50405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F8493456-72F1-4F30-B805-2C105530E275}"/>
              </a:ext>
            </a:extLst>
          </p:cNvPr>
          <p:cNvSpPr txBox="1"/>
          <p:nvPr/>
        </p:nvSpPr>
        <p:spPr>
          <a:xfrm>
            <a:off x="909315" y="2420888"/>
            <a:ext cx="73253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400" dirty="0">
                <a:solidFill>
                  <a:schemeClr val="bg1"/>
                </a:solidFill>
              </a:rPr>
              <a:t>Bodimo pripravljeni in sodelujmo.</a:t>
            </a:r>
          </a:p>
          <a:p>
            <a:pPr algn="ctr"/>
            <a:endParaRPr lang="sl-SI" sz="2400" dirty="0">
              <a:solidFill>
                <a:schemeClr val="bg1"/>
              </a:solidFill>
            </a:endParaRPr>
          </a:p>
          <a:p>
            <a:pPr algn="ctr"/>
            <a:r>
              <a:rPr lang="sl-SI" sz="2400" dirty="0">
                <a:solidFill>
                  <a:schemeClr val="bg1"/>
                </a:solidFill>
              </a:rPr>
              <a:t>Hvala za pozornost.</a:t>
            </a:r>
          </a:p>
          <a:p>
            <a:pPr algn="ctr"/>
            <a:endParaRPr lang="sl-SI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4038FEDB-C9E2-4B09-BE48-76AED446C8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330" y="3645024"/>
            <a:ext cx="2581338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4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00">
        <p14:switch dir="r"/>
      </p:transition>
    </mc:Choice>
    <mc:Fallback xmlns="">
      <p:transition spd="slow" advClick="0" advTm="300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reža">
  <a:themeElements>
    <a:clrScheme name="Mreža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reža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rež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B3CA60A-4BFE-4831-8D78-322F3C8B1A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461</Words>
  <Application>Microsoft Office PowerPoint</Application>
  <PresentationFormat>Diaprojekcija na zaslonu (4:3)</PresentationFormat>
  <Paragraphs>72</Paragraphs>
  <Slides>7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7</vt:i4>
      </vt:variant>
    </vt:vector>
  </HeadingPairs>
  <TitlesOfParts>
    <vt:vector size="11" baseType="lpstr">
      <vt:lpstr>Arial</vt:lpstr>
      <vt:lpstr>Calibri</vt:lpstr>
      <vt:lpstr>Century Gothic</vt:lpstr>
      <vt:lpstr>Mreža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2015-09-08T08:22:32Z</dcterms:created>
  <dcterms:modified xsi:type="dcterms:W3CDTF">2022-02-13T14:54:11Z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TC018814399991</vt:lpwstr>
  </property>
</Properties>
</file>